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5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m:t>
                    </m:r>
                    <m:r>
                      <a:rPr lang="en-US" altLang="zh-CN" i="1">
                        <a:latin typeface="Cambria Math" panose="02040503050406030204" pitchFamily="18" charset="0"/>
                      </a:rPr>
                      <m:t>×</m:t>
                    </m:r>
                    <m:r>
                      <a:rPr lang="en-US" altLang="zh-CN" i="1">
                        <a:latin typeface="Cambria Math" panose="02040503050406030204" pitchFamily="18" charset="0"/>
                      </a:rPr>
                      <m:t>4</m:t>
                    </m:r>
                  </m:oMath>
                </a14:m>
                <a:r>
                  <a:rPr lang="en-US" altLang="zh-CN" dirty="0"/>
                  <a:t> pixels color image w. volume </a:t>
                </a:r>
                <a14:m>
                  <m:oMath xmlns:m="http://schemas.openxmlformats.org/officeDocument/2006/math">
                    <m:r>
                      <a:rPr lang="en-US" altLang="zh-CN" i="1">
                        <a:latin typeface="Cambria Math" panose="02040503050406030204" pitchFamily="18" charset="0"/>
                      </a:rPr>
                      <m:t>4</m:t>
                    </m:r>
                    <m:r>
                      <a:rPr lang="en-US" altLang="zh-CN" i="1">
                        <a:latin typeface="Cambria Math" panose="02040503050406030204" pitchFamily="18" charset="0"/>
                      </a:rPr>
                      <m:t>×</m:t>
                    </m:r>
                    <m:r>
                      <a:rPr lang="en-US" altLang="zh-CN" i="1">
                        <a:latin typeface="Cambria Math" panose="02040503050406030204" pitchFamily="18" charset="0"/>
                      </a:rPr>
                      <m:t>4</m:t>
                    </m:r>
                    <m:r>
                      <a:rPr lang="en-US" altLang="zh-CN" i="1">
                        <a:latin typeface="Cambria Math" panose="02040503050406030204" pitchFamily="18" charset="0"/>
                      </a:rPr>
                      <m:t>×</m:t>
                    </m:r>
                    <m:r>
                      <a:rPr lang="en-US" altLang="zh-CN" i="1">
                        <a:latin typeface="Cambria Math" panose="02040503050406030204" pitchFamily="18" charset="0"/>
                      </a:rPr>
                      <m:t>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1.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6.jpg"/></Relationships>
</file>

<file path=ppt/slides/_rels/slide8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1.jpg"/></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L4.1 CNN </a:t>
            </a:r>
            <a:r>
              <a:rPr lang="en-US"/>
              <a:t>and RNN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m:t>
                    </m:r>
                    <m:r>
                      <a:rPr lang="en-US" altLang="zh-CN" sz="3200" i="1">
                        <a:latin typeface="Cambria Math" panose="02040503050406030204" pitchFamily="18" charset="0"/>
                      </a:rPr>
                      <m:t>×</m:t>
                    </m:r>
                    <m:r>
                      <a:rPr lang="en-US" altLang="zh-CN" sz="3200" i="1">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m:t>
                    </m:r>
                    <m:r>
                      <a:rPr lang="en-US" altLang="zh-CN" i="1" smtClean="0">
                        <a:latin typeface="Cambria Math" panose="02040503050406030204" pitchFamily="18" charset="0"/>
                      </a:rPr>
                      <m:t>×</m:t>
                    </m:r>
                    <m:r>
                      <a:rPr lang="en-US" altLang="zh-CN" i="1" smtClean="0">
                        <a:latin typeface="Cambria Math" panose="02040503050406030204" pitchFamily="18" charset="0"/>
                      </a:rPr>
                      <m:t>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846659"/>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72</m:t>
                    </m:r>
                  </m:oMath>
                </a14:m>
                <a:r>
                  <a:rPr lang="en-US" sz="2000" dirty="0"/>
                  <a:t> (not counting biases)</a:t>
                </a:r>
              </a:p>
              <a:p>
                <a:r>
                  <a:rPr lang="en-US" sz="2000" dirty="0"/>
                  <a:t>No. MULs: </a:t>
                </a:r>
                <a14:m>
                  <m:oMath xmlns:m="http://schemas.openxmlformats.org/officeDocument/2006/math">
                    <m:r>
                      <a:rPr lang="en-US" sz="2000" i="1">
                        <a:latin typeface="Cambria Math" panose="02040503050406030204" pitchFamily="18" charset="0"/>
                      </a:rPr>
                      <m:t>3∗3∗2∗4∗4∗4=1152</m:t>
                    </m:r>
                  </m:oMath>
                </a14:m>
                <a:r>
                  <a:rPr lang="zh-TW" altLang="en-US" sz="2000" dirty="0"/>
                  <a:t> </a:t>
                </a:r>
                <a:r>
                  <a:rPr lang="en-US" altLang="zh-TW" sz="2000" dirty="0"/>
                  <a:t>(</a:t>
                </a:r>
                <a14:m>
                  <m:oMath xmlns:m="http://schemas.openxmlformats.org/officeDocument/2006/math">
                    <m:r>
                      <a:rPr lang="en-US" sz="2000" i="1">
                        <a:latin typeface="Cambria Math" panose="02040503050406030204" pitchFamily="18" charset="0"/>
                      </a:rPr>
                      <m:t>3∗3∗2</m:t>
                    </m:r>
                  </m:oMath>
                </a14:m>
                <a:r>
                  <a:rPr lang="en-US" altLang="zh-TW" sz="2000" dirty="0"/>
                  <a:t> MULs to compute each output element, with </a:t>
                </a:r>
                <a14:m>
                  <m:oMath xmlns:m="http://schemas.openxmlformats.org/officeDocument/2006/math">
                    <m:r>
                      <a:rPr lang="en-US" sz="2000" i="1">
                        <a:latin typeface="Cambria Math" panose="02040503050406030204" pitchFamily="18" charset="0"/>
                      </a:rPr>
                      <m:t>4∗4∗4</m:t>
                    </m:r>
                  </m:oMath>
                </a14:m>
                <a:r>
                  <a:rPr lang="en-US" altLang="zh-TW" sz="2000" dirty="0"/>
                  <a:t> output elements)</a:t>
                </a:r>
                <a:endParaRPr lang="zh-TW" altLang="en-US" sz="20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846659"/>
              </a:xfrm>
              <a:prstGeom prst="rect">
                <a:avLst/>
              </a:prstGeom>
              <a:blipFill>
                <a:blip r:embed="rId3"/>
                <a:stretch>
                  <a:fillRect l="-4188" t="-3974" b="-7947"/>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a:t>
                </a:r>
                <a:r>
                  <a:rPr lang="en-US"/>
                  <a:t>consecutive image frames </a:t>
                </a:r>
                <a:r>
                  <a:rPr lang="en-US" dirty="0"/>
                  <a:t>in a video clip, we can either stack together a fixed number of frames as input to a CNN (e.g., grouping four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input images to 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×12</m:t>
                    </m:r>
                  </m:oMath>
                </a14:m>
                <a:r>
                  <a:rPr lang="en-US" dirty="0"/>
                  <a:t> input image),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xmlns="">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6223</TotalTime>
  <Words>8140</Words>
  <Application>Microsoft Office PowerPoint</Application>
  <PresentationFormat>On-screen Show (4:3)</PresentationFormat>
  <Paragraphs>1249</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Cambria Math</vt:lpstr>
      <vt:lpstr>Century Schoolbook</vt:lpstr>
      <vt:lpstr>Courier New</vt:lpstr>
      <vt:lpstr>Roboto</vt:lpstr>
      <vt:lpstr>Times New Roman</vt:lpstr>
      <vt:lpstr>Default Design</vt:lpstr>
      <vt:lpstr>L4.1 CNN and RNN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472</cp:revision>
  <dcterms:created xsi:type="dcterms:W3CDTF">2020-03-21T16:53:45Z</dcterms:created>
  <dcterms:modified xsi:type="dcterms:W3CDTF">2021-05-27T15:14:49Z</dcterms:modified>
</cp:coreProperties>
</file>